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Lst>
  <p:sldSz cx="18288000" cy="10287000"/>
  <p:notesSz cx="6858000" cy="9144000"/>
  <p:embeddedFontLst>
    <p:embeddedFont>
      <p:font typeface="League Spartan"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199626" h="10287000">
                <a:moveTo>
                  <a:pt x="0" y="0"/>
                </a:moveTo>
                <a:lnTo>
                  <a:pt x="18199626" y="0"/>
                </a:lnTo>
                <a:lnTo>
                  <a:pt x="18199626" y="10287000"/>
                </a:lnTo>
                <a:lnTo>
                  <a:pt x="0" y="10287000"/>
                </a:lnTo>
                <a:lnTo>
                  <a:pt x="0" y="0"/>
                </a:lnTo>
                <a:close/>
              </a:path>
            </a:pathLst>
          </a:custGeom>
          <a:blipFill>
            <a:blip r:embed="rId2"/>
            <a:stretch>
              <a:fillRect l="-485" t="-9111" b="-9111"/>
            </a:stretch>
          </a:blipFill>
        </p:spPr>
      </p:sp>
      <p:sp>
        <p:nvSpPr>
          <p:cNvPr id="3" name="Freeform 3"/>
          <p:cNvSpPr/>
          <p:nvPr/>
        </p:nvSpPr>
        <p:spPr>
          <a:xfrm>
            <a:off x="5058704" y="1257700"/>
            <a:ext cx="7900887" cy="7771600"/>
          </a:xfrm>
          <a:custGeom>
            <a:avLst/>
            <a:gdLst/>
            <a:ahLst/>
            <a:cxnLst/>
            <a:rect l="l" t="t" r="r" b="b"/>
            <a:pathLst>
              <a:path w="7900887" h="7771600">
                <a:moveTo>
                  <a:pt x="0" y="0"/>
                </a:moveTo>
                <a:lnTo>
                  <a:pt x="7900888" y="0"/>
                </a:lnTo>
                <a:lnTo>
                  <a:pt x="7900888" y="7771600"/>
                </a:lnTo>
                <a:lnTo>
                  <a:pt x="0" y="77716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044009" y="148589"/>
            <a:ext cx="7930277" cy="880111"/>
          </a:xfrm>
          <a:prstGeom prst="rect">
            <a:avLst/>
          </a:prstGeom>
        </p:spPr>
        <p:txBody>
          <a:bodyPr lIns="0" tIns="0" rIns="0" bIns="0" rtlCol="0" anchor="t">
            <a:spAutoFit/>
          </a:bodyPr>
          <a:lstStyle/>
          <a:p>
            <a:pPr algn="ctr">
              <a:lnSpc>
                <a:spcPts val="7139"/>
              </a:lnSpc>
              <a:spcBef>
                <a:spcPct val="0"/>
              </a:spcBef>
            </a:pPr>
            <a:r>
              <a:rPr lang="en-US" sz="5099">
                <a:solidFill>
                  <a:srgbClr val="FFFFFF"/>
                </a:solidFill>
                <a:latin typeface="League Spartan"/>
                <a:ea typeface="League Spartan"/>
                <a:cs typeface="League Spartan"/>
                <a:sym typeface="League Spartan"/>
              </a:rPr>
              <a:t>NASA  APP CHALLENGE</a:t>
            </a:r>
          </a:p>
        </p:txBody>
      </p:sp>
      <p:sp>
        <p:nvSpPr>
          <p:cNvPr id="5" name="TextBox 5"/>
          <p:cNvSpPr txBox="1"/>
          <p:nvPr/>
        </p:nvSpPr>
        <p:spPr>
          <a:xfrm>
            <a:off x="0" y="2185814"/>
            <a:ext cx="18288000" cy="2172836"/>
          </a:xfrm>
          <a:prstGeom prst="rect">
            <a:avLst/>
          </a:prstGeom>
        </p:spPr>
        <p:txBody>
          <a:bodyPr lIns="0" tIns="0" rIns="0" bIns="0" rtlCol="0" anchor="t">
            <a:spAutoFit/>
          </a:bodyPr>
          <a:lstStyle/>
          <a:p>
            <a:pPr algn="ctr">
              <a:lnSpc>
                <a:spcPts val="5599"/>
              </a:lnSpc>
            </a:pPr>
            <a:r>
              <a:rPr lang="en-US" sz="3999">
                <a:solidFill>
                  <a:srgbClr val="FFFFFF"/>
                </a:solidFill>
                <a:latin typeface="League Spartan"/>
                <a:ea typeface="League Spartan"/>
                <a:cs typeface="League Spartan"/>
                <a:sym typeface="League Spartan"/>
              </a:rPr>
              <a:t>Challenge</a:t>
            </a:r>
          </a:p>
          <a:p>
            <a:pPr algn="ctr">
              <a:lnSpc>
                <a:spcPts val="5599"/>
              </a:lnSpc>
            </a:pPr>
            <a:r>
              <a:rPr lang="en-US" sz="3999">
                <a:solidFill>
                  <a:srgbClr val="FFFFFF"/>
                </a:solidFill>
                <a:latin typeface="League Spartan"/>
                <a:ea typeface="League Spartan"/>
                <a:cs typeface="League Spartan"/>
                <a:sym typeface="League Spartan"/>
              </a:rPr>
              <a:t>Symphony of the Stars: Harmonizing the James Webb Space Telescope in Music and Images</a:t>
            </a:r>
          </a:p>
          <a:p>
            <a:pPr algn="ctr">
              <a:lnSpc>
                <a:spcPts val="140"/>
              </a:lnSpc>
              <a:spcBef>
                <a:spcPct val="0"/>
              </a:spcBef>
            </a:pPr>
            <a:endParaRPr lang="en-US" sz="3999">
              <a:solidFill>
                <a:srgbClr val="FFFFFF"/>
              </a:solidFill>
              <a:latin typeface="League Spartan"/>
              <a:ea typeface="League Spartan"/>
              <a:cs typeface="League Spartan"/>
              <a:sym typeface="League Spartan"/>
            </a:endParaRPr>
          </a:p>
        </p:txBody>
      </p:sp>
      <p:sp>
        <p:nvSpPr>
          <p:cNvPr id="6" name="TextBox 6"/>
          <p:cNvSpPr txBox="1"/>
          <p:nvPr/>
        </p:nvSpPr>
        <p:spPr>
          <a:xfrm>
            <a:off x="228600" y="6760729"/>
            <a:ext cx="5548745"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League Spartan"/>
                <a:ea typeface="League Spartan"/>
                <a:cs typeface="League Spartan"/>
                <a:sym typeface="League Spartan"/>
              </a:rPr>
              <a:t>Text editor :VS Code</a:t>
            </a:r>
          </a:p>
        </p:txBody>
      </p:sp>
      <p:sp>
        <p:nvSpPr>
          <p:cNvPr id="7" name="TextBox 7"/>
          <p:cNvSpPr txBox="1"/>
          <p:nvPr/>
        </p:nvSpPr>
        <p:spPr>
          <a:xfrm>
            <a:off x="0" y="7644999"/>
            <a:ext cx="6570356" cy="1384301"/>
          </a:xfrm>
          <a:prstGeom prst="rect">
            <a:avLst/>
          </a:prstGeom>
        </p:spPr>
        <p:txBody>
          <a:bodyPr lIns="0" tIns="0" rIns="0" bIns="0" rtlCol="0" anchor="t">
            <a:spAutoFit/>
          </a:bodyPr>
          <a:lstStyle/>
          <a:p>
            <a:pPr algn="ctr">
              <a:lnSpc>
                <a:spcPts val="5599"/>
              </a:lnSpc>
            </a:pPr>
            <a:r>
              <a:rPr lang="en-US" sz="3999">
                <a:solidFill>
                  <a:srgbClr val="FFFFFF"/>
                </a:solidFill>
                <a:latin typeface="League Spartan"/>
                <a:ea typeface="League Spartan"/>
                <a:cs typeface="League Spartan"/>
                <a:sym typeface="League Spartan"/>
              </a:rPr>
              <a:t>Language: HTML,CSS,</a:t>
            </a:r>
          </a:p>
          <a:p>
            <a:pPr algn="r">
              <a:lnSpc>
                <a:spcPts val="5599"/>
              </a:lnSpc>
              <a:spcBef>
                <a:spcPct val="0"/>
              </a:spcBef>
            </a:pPr>
            <a:r>
              <a:rPr lang="en-US" sz="3999">
                <a:solidFill>
                  <a:srgbClr val="FFFFFF"/>
                </a:solidFill>
                <a:latin typeface="League Spartan"/>
                <a:ea typeface="League Spartan"/>
                <a:cs typeface="League Spartan"/>
                <a:sym typeface="League Spartan"/>
              </a:rPr>
              <a:t>JAVASCRIPT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rot="6188959">
            <a:off x="8234295" y="800907"/>
            <a:ext cx="8185826" cy="8229600"/>
          </a:xfrm>
          <a:custGeom>
            <a:avLst/>
            <a:gdLst/>
            <a:ahLst/>
            <a:cxnLst/>
            <a:rect l="l" t="t" r="r" b="b"/>
            <a:pathLst>
              <a:path w="8185826" h="8229600">
                <a:moveTo>
                  <a:pt x="0" y="0"/>
                </a:moveTo>
                <a:lnTo>
                  <a:pt x="8185826" y="0"/>
                </a:lnTo>
                <a:lnTo>
                  <a:pt x="8185826" y="8229600"/>
                </a:lnTo>
                <a:lnTo>
                  <a:pt x="0" y="8229600"/>
                </a:lnTo>
                <a:lnTo>
                  <a:pt x="0" y="0"/>
                </a:lnTo>
                <a:close/>
              </a:path>
            </a:pathLst>
          </a:custGeom>
          <a:blipFill>
            <a:blip r:embed="rId3">
              <a:alphaModFix amt="59000"/>
            </a:blip>
            <a:stretch>
              <a:fillRect/>
            </a:stretch>
          </a:blipFill>
        </p:spPr>
      </p:sp>
      <p:sp>
        <p:nvSpPr>
          <p:cNvPr id="4" name="TextBox 4"/>
          <p:cNvSpPr txBox="1"/>
          <p:nvPr/>
        </p:nvSpPr>
        <p:spPr>
          <a:xfrm>
            <a:off x="1034616" y="1150801"/>
            <a:ext cx="16230600" cy="7937774"/>
          </a:xfrm>
          <a:prstGeom prst="rect">
            <a:avLst/>
          </a:prstGeom>
        </p:spPr>
        <p:txBody>
          <a:bodyPr lIns="0" tIns="0" rIns="0" bIns="0" rtlCol="0" anchor="t">
            <a:spAutoFit/>
          </a:bodyPr>
          <a:lstStyle/>
          <a:p>
            <a:pPr algn="just">
              <a:lnSpc>
                <a:spcPts val="3324"/>
              </a:lnSpc>
            </a:pPr>
            <a:r>
              <a:rPr lang="en-US" sz="2374">
                <a:solidFill>
                  <a:srgbClr val="FFFFFF"/>
                </a:solidFill>
                <a:latin typeface="League Spartan"/>
                <a:ea typeface="League Spartan"/>
                <a:cs typeface="League Spartan"/>
                <a:sym typeface="League Spartan"/>
              </a:rPr>
              <a:t>Project Summary: Symphony of the Stars: Harmonizing the James Webb Space Telescope in Music and Images</a:t>
            </a:r>
          </a:p>
          <a:p>
            <a:pPr algn="just">
              <a:lnSpc>
                <a:spcPts val="3324"/>
              </a:lnSpc>
            </a:pPr>
            <a:endParaRPr lang="en-US" sz="2374">
              <a:solidFill>
                <a:srgbClr val="FFFFFF"/>
              </a:solidFill>
              <a:latin typeface="League Spartan"/>
              <a:ea typeface="League Spartan"/>
              <a:cs typeface="League Spartan"/>
              <a:sym typeface="League Spartan"/>
            </a:endParaRPr>
          </a:p>
          <a:p>
            <a:pPr algn="just">
              <a:lnSpc>
                <a:spcPts val="3324"/>
              </a:lnSpc>
            </a:pPr>
            <a:r>
              <a:rPr lang="en-US" sz="2374">
                <a:solidFill>
                  <a:srgbClr val="FFFFFF"/>
                </a:solidFill>
                <a:latin typeface="League Spartan"/>
                <a:ea typeface="League Spartan"/>
                <a:cs typeface="League Spartan"/>
                <a:sym typeface="League Spartan"/>
              </a:rPr>
              <a:t>The "Symphony of the Stars" project creatively merges the stunning imagery and groundbreaking discoveries of the James Webb Space Telescope (JWST) with music and interactive web design. By using HTML, CSS, and JavaScript in Visual Studio Code, we developed an engaging online platform that showcases these celestial wonders.</a:t>
            </a:r>
          </a:p>
          <a:p>
            <a:pPr algn="just">
              <a:lnSpc>
                <a:spcPts val="3324"/>
              </a:lnSpc>
            </a:pPr>
            <a:endParaRPr lang="en-US" sz="2374">
              <a:solidFill>
                <a:srgbClr val="FFFFFF"/>
              </a:solidFill>
              <a:latin typeface="League Spartan"/>
              <a:ea typeface="League Spartan"/>
              <a:cs typeface="League Spartan"/>
              <a:sym typeface="League Spartan"/>
            </a:endParaRPr>
          </a:p>
          <a:p>
            <a:pPr algn="just">
              <a:lnSpc>
                <a:spcPts val="3324"/>
              </a:lnSpc>
            </a:pPr>
            <a:r>
              <a:rPr lang="en-US" sz="2374">
                <a:solidFill>
                  <a:srgbClr val="FFFFFF"/>
                </a:solidFill>
                <a:latin typeface="League Spartan"/>
                <a:ea typeface="League Spartan"/>
                <a:cs typeface="League Spartan"/>
                <a:sym typeface="League Spartan"/>
              </a:rPr>
              <a:t>Development Details: We designed a visually appealing collage that presents JWST's images in a unique and artistic way. Additionally, we created a dedicated page that allows users to explore the galaxies from the inner viewpoint of the telescope, offering an immersive experience.</a:t>
            </a:r>
          </a:p>
          <a:p>
            <a:pPr algn="just">
              <a:lnSpc>
                <a:spcPts val="3324"/>
              </a:lnSpc>
            </a:pPr>
            <a:endParaRPr lang="en-US" sz="2374">
              <a:solidFill>
                <a:srgbClr val="FFFFFF"/>
              </a:solidFill>
              <a:latin typeface="League Spartan"/>
              <a:ea typeface="League Spartan"/>
              <a:cs typeface="League Spartan"/>
              <a:sym typeface="League Spartan"/>
            </a:endParaRPr>
          </a:p>
          <a:p>
            <a:pPr algn="just">
              <a:lnSpc>
                <a:spcPts val="3324"/>
              </a:lnSpc>
            </a:pPr>
            <a:r>
              <a:rPr lang="en-US" sz="2374">
                <a:solidFill>
                  <a:srgbClr val="FFFFFF"/>
                </a:solidFill>
                <a:latin typeface="League Spartan"/>
                <a:ea typeface="League Spartan"/>
                <a:cs typeface="League Spartan"/>
                <a:sym typeface="League Spartan"/>
              </a:rPr>
              <a:t>Challenge Addressed: This project addresses the challenge of making complex scientific discoveries accessible and engaging to a wider audience, including young children. By presenting information in a fun and interactive manner, we aim to spark curiosity and interest in space exploration.</a:t>
            </a:r>
          </a:p>
          <a:p>
            <a:pPr algn="just">
              <a:lnSpc>
                <a:spcPts val="3324"/>
              </a:lnSpc>
            </a:pPr>
            <a:endParaRPr lang="en-US" sz="2374">
              <a:solidFill>
                <a:srgbClr val="FFFFFF"/>
              </a:solidFill>
              <a:latin typeface="League Spartan"/>
              <a:ea typeface="League Spartan"/>
              <a:cs typeface="League Spartan"/>
              <a:sym typeface="League Spartan"/>
            </a:endParaRPr>
          </a:p>
          <a:p>
            <a:pPr algn="just">
              <a:lnSpc>
                <a:spcPts val="3324"/>
              </a:lnSpc>
              <a:spcBef>
                <a:spcPct val="0"/>
              </a:spcBef>
            </a:pPr>
            <a:r>
              <a:rPr lang="en-US" sz="2374">
                <a:solidFill>
                  <a:srgbClr val="FFFFFF"/>
                </a:solidFill>
                <a:latin typeface="League Spartan"/>
                <a:ea typeface="League Spartan"/>
                <a:cs typeface="League Spartan"/>
                <a:sym typeface="League Spartan"/>
              </a:rPr>
              <a:t>Importance: The significance of this project lies in its ability to educate and inspire people of all ages. By simplifying complex concepts and showcasing the beauty of the universe, even a five-year-old can appreciate the incredible discoveries made by the JWST, fostering a love for science and exploration.</a:t>
            </a:r>
          </a:p>
        </p:txBody>
      </p:sp>
      <p:sp>
        <p:nvSpPr>
          <p:cNvPr id="5" name="TextBox 5"/>
          <p:cNvSpPr txBox="1"/>
          <p:nvPr/>
        </p:nvSpPr>
        <p:spPr>
          <a:xfrm>
            <a:off x="427125" y="390187"/>
            <a:ext cx="5048983" cy="638513"/>
          </a:xfrm>
          <a:prstGeom prst="rect">
            <a:avLst/>
          </a:prstGeom>
        </p:spPr>
        <p:txBody>
          <a:bodyPr lIns="0" tIns="0" rIns="0" bIns="0" rtlCol="0" anchor="t">
            <a:spAutoFit/>
          </a:bodyPr>
          <a:lstStyle/>
          <a:p>
            <a:pPr algn="ctr">
              <a:lnSpc>
                <a:spcPts val="5308"/>
              </a:lnSpc>
              <a:spcBef>
                <a:spcPct val="0"/>
              </a:spcBef>
            </a:pPr>
            <a:r>
              <a:rPr lang="en-US" sz="3791">
                <a:solidFill>
                  <a:srgbClr val="FFFFFF"/>
                </a:solidFill>
                <a:latin typeface="League Spartan"/>
                <a:ea typeface="League Spartan"/>
                <a:cs typeface="League Spartan"/>
                <a:sym typeface="League Spartan"/>
              </a:rPr>
              <a:t>Project summaruy: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075390" y="852055"/>
            <a:ext cx="12137220" cy="6827186"/>
          </a:xfrm>
          <a:custGeom>
            <a:avLst/>
            <a:gdLst/>
            <a:ahLst/>
            <a:cxnLst/>
            <a:rect l="l" t="t" r="r" b="b"/>
            <a:pathLst>
              <a:path w="12137220" h="6827186">
                <a:moveTo>
                  <a:pt x="0" y="0"/>
                </a:moveTo>
                <a:lnTo>
                  <a:pt x="12137220" y="0"/>
                </a:lnTo>
                <a:lnTo>
                  <a:pt x="12137220" y="6827186"/>
                </a:lnTo>
                <a:lnTo>
                  <a:pt x="0" y="6827186"/>
                </a:lnTo>
                <a:lnTo>
                  <a:pt x="0" y="0"/>
                </a:lnTo>
                <a:close/>
              </a:path>
            </a:pathLst>
          </a:custGeom>
          <a:blipFill>
            <a:blip r:embed="rId3"/>
            <a:stretch>
              <a:fillRect/>
            </a:stretch>
          </a:blipFill>
        </p:spPr>
      </p:sp>
      <p:sp>
        <p:nvSpPr>
          <p:cNvPr id="4" name="Freeform 4"/>
          <p:cNvSpPr/>
          <p:nvPr/>
        </p:nvSpPr>
        <p:spPr>
          <a:xfrm rot="2700000">
            <a:off x="15108924" y="5773020"/>
            <a:ext cx="2377959" cy="2794610"/>
          </a:xfrm>
          <a:custGeom>
            <a:avLst/>
            <a:gdLst/>
            <a:ahLst/>
            <a:cxnLst/>
            <a:rect l="l" t="t" r="r" b="b"/>
            <a:pathLst>
              <a:path w="2377959" h="2794610">
                <a:moveTo>
                  <a:pt x="0" y="0"/>
                </a:moveTo>
                <a:lnTo>
                  <a:pt x="2377959" y="0"/>
                </a:lnTo>
                <a:lnTo>
                  <a:pt x="2377959" y="2794610"/>
                </a:lnTo>
                <a:lnTo>
                  <a:pt x="0" y="2794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158836" y="2980315"/>
            <a:ext cx="12976673" cy="7306685"/>
          </a:xfrm>
          <a:custGeom>
            <a:avLst/>
            <a:gdLst/>
            <a:ahLst/>
            <a:cxnLst/>
            <a:rect l="l" t="t" r="r" b="b"/>
            <a:pathLst>
              <a:path w="12976673" h="7306685">
                <a:moveTo>
                  <a:pt x="0" y="0"/>
                </a:moveTo>
                <a:lnTo>
                  <a:pt x="12976673" y="0"/>
                </a:lnTo>
                <a:lnTo>
                  <a:pt x="12976673" y="7306685"/>
                </a:lnTo>
                <a:lnTo>
                  <a:pt x="0" y="7306685"/>
                </a:lnTo>
                <a:lnTo>
                  <a:pt x="0" y="0"/>
                </a:lnTo>
                <a:close/>
              </a:path>
            </a:pathLst>
          </a:custGeom>
          <a:blipFill>
            <a:blip r:embed="rId6"/>
            <a:stretch>
              <a:fillRect/>
            </a:stretch>
          </a:blipFill>
        </p:spPr>
      </p:sp>
      <p:sp>
        <p:nvSpPr>
          <p:cNvPr id="6" name="TextBox 6"/>
          <p:cNvSpPr txBox="1"/>
          <p:nvPr/>
        </p:nvSpPr>
        <p:spPr>
          <a:xfrm>
            <a:off x="329565" y="328180"/>
            <a:ext cx="1398270" cy="5238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League Spartan"/>
                <a:ea typeface="League Spartan"/>
                <a:cs typeface="League Spartan"/>
                <a:sym typeface="League Spartan"/>
              </a:rPr>
              <a:t>Page 1:</a:t>
            </a:r>
          </a:p>
        </p:txBody>
      </p:sp>
      <p:sp>
        <p:nvSpPr>
          <p:cNvPr id="7" name="TextBox 7"/>
          <p:cNvSpPr txBox="1"/>
          <p:nvPr/>
        </p:nvSpPr>
        <p:spPr>
          <a:xfrm>
            <a:off x="3075390" y="7873999"/>
            <a:ext cx="12137220" cy="138430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League Spartan"/>
                <a:ea typeface="League Spartan"/>
                <a:cs typeface="League Spartan"/>
                <a:sym typeface="League Spartan"/>
              </a:rPr>
              <a:t>Page 1: Gives user a 3D experience of JWST telescope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076520" y="852055"/>
            <a:ext cx="12134961" cy="6825915"/>
          </a:xfrm>
          <a:custGeom>
            <a:avLst/>
            <a:gdLst/>
            <a:ahLst/>
            <a:cxnLst/>
            <a:rect l="l" t="t" r="r" b="b"/>
            <a:pathLst>
              <a:path w="12134961" h="6825915">
                <a:moveTo>
                  <a:pt x="0" y="0"/>
                </a:moveTo>
                <a:lnTo>
                  <a:pt x="12134960" y="0"/>
                </a:lnTo>
                <a:lnTo>
                  <a:pt x="12134960" y="6825915"/>
                </a:lnTo>
                <a:lnTo>
                  <a:pt x="0" y="6825915"/>
                </a:lnTo>
                <a:lnTo>
                  <a:pt x="0" y="0"/>
                </a:lnTo>
                <a:close/>
              </a:path>
            </a:pathLst>
          </a:custGeom>
          <a:blipFill>
            <a:blip r:embed="rId3"/>
            <a:stretch>
              <a:fillRect/>
            </a:stretch>
          </a:blipFill>
        </p:spPr>
      </p:sp>
      <p:sp>
        <p:nvSpPr>
          <p:cNvPr id="4" name="Freeform 4"/>
          <p:cNvSpPr/>
          <p:nvPr/>
        </p:nvSpPr>
        <p:spPr>
          <a:xfrm rot="367219">
            <a:off x="14375636" y="3938141"/>
            <a:ext cx="2933737" cy="2410718"/>
          </a:xfrm>
          <a:custGeom>
            <a:avLst/>
            <a:gdLst/>
            <a:ahLst/>
            <a:cxnLst/>
            <a:rect l="l" t="t" r="r" b="b"/>
            <a:pathLst>
              <a:path w="2933737" h="2410718">
                <a:moveTo>
                  <a:pt x="0" y="0"/>
                </a:moveTo>
                <a:lnTo>
                  <a:pt x="2933737" y="0"/>
                </a:lnTo>
                <a:lnTo>
                  <a:pt x="2933737" y="2410718"/>
                </a:lnTo>
                <a:lnTo>
                  <a:pt x="0" y="24107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460149" y="2925886"/>
            <a:ext cx="13073338" cy="7361114"/>
          </a:xfrm>
          <a:custGeom>
            <a:avLst/>
            <a:gdLst/>
            <a:ahLst/>
            <a:cxnLst/>
            <a:rect l="l" t="t" r="r" b="b"/>
            <a:pathLst>
              <a:path w="13073338" h="7361114">
                <a:moveTo>
                  <a:pt x="0" y="0"/>
                </a:moveTo>
                <a:lnTo>
                  <a:pt x="13073338" y="0"/>
                </a:lnTo>
                <a:lnTo>
                  <a:pt x="13073338" y="7361114"/>
                </a:lnTo>
                <a:lnTo>
                  <a:pt x="0" y="7361114"/>
                </a:lnTo>
                <a:lnTo>
                  <a:pt x="0" y="0"/>
                </a:lnTo>
                <a:close/>
              </a:path>
            </a:pathLst>
          </a:custGeom>
          <a:blipFill>
            <a:blip r:embed="rId6"/>
            <a:stretch>
              <a:fillRect/>
            </a:stretch>
          </a:blipFill>
        </p:spPr>
      </p:sp>
      <p:sp>
        <p:nvSpPr>
          <p:cNvPr id="6" name="TextBox 6"/>
          <p:cNvSpPr txBox="1"/>
          <p:nvPr/>
        </p:nvSpPr>
        <p:spPr>
          <a:xfrm>
            <a:off x="264795" y="328180"/>
            <a:ext cx="1527810" cy="5238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League Spartan"/>
                <a:ea typeface="League Spartan"/>
                <a:cs typeface="League Spartan"/>
                <a:sym typeface="League Spartan"/>
              </a:rPr>
              <a:t>Page 2:</a:t>
            </a:r>
          </a:p>
        </p:txBody>
      </p:sp>
      <p:sp>
        <p:nvSpPr>
          <p:cNvPr id="7" name="TextBox 7"/>
          <p:cNvSpPr txBox="1"/>
          <p:nvPr/>
        </p:nvSpPr>
        <p:spPr>
          <a:xfrm>
            <a:off x="1503640" y="8069984"/>
            <a:ext cx="15280720"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League Spartan"/>
                <a:ea typeface="League Spartan"/>
                <a:cs typeface="League Spartan"/>
                <a:sym typeface="League Spartan"/>
              </a:rPr>
              <a:t>Page 2: Introduction, Making, Launch &amp; Journey of JWST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739" y="0"/>
            <a:ext cx="18419739" cy="10361103"/>
          </a:xfrm>
          <a:custGeom>
            <a:avLst/>
            <a:gdLst/>
            <a:ahLst/>
            <a:cxnLst/>
            <a:rect l="l" t="t" r="r" b="b"/>
            <a:pathLst>
              <a:path w="18419739" h="10361103">
                <a:moveTo>
                  <a:pt x="0" y="0"/>
                </a:moveTo>
                <a:lnTo>
                  <a:pt x="18419739" y="0"/>
                </a:lnTo>
                <a:lnTo>
                  <a:pt x="18419739" y="10361103"/>
                </a:lnTo>
                <a:lnTo>
                  <a:pt x="0" y="10361103"/>
                </a:lnTo>
                <a:lnTo>
                  <a:pt x="0" y="0"/>
                </a:lnTo>
                <a:close/>
              </a:path>
            </a:pathLst>
          </a:custGeom>
          <a:blipFill>
            <a:blip r:embed="rId2"/>
            <a:stretch>
              <a:fillRect t="-13888" b="-13888"/>
            </a:stretch>
          </a:blipFill>
        </p:spPr>
      </p:sp>
      <p:sp>
        <p:nvSpPr>
          <p:cNvPr id="3" name="Freeform 3"/>
          <p:cNvSpPr/>
          <p:nvPr/>
        </p:nvSpPr>
        <p:spPr>
          <a:xfrm>
            <a:off x="2993115" y="795789"/>
            <a:ext cx="12170031" cy="6845643"/>
          </a:xfrm>
          <a:custGeom>
            <a:avLst/>
            <a:gdLst/>
            <a:ahLst/>
            <a:cxnLst/>
            <a:rect l="l" t="t" r="r" b="b"/>
            <a:pathLst>
              <a:path w="12170031" h="6845643">
                <a:moveTo>
                  <a:pt x="0" y="0"/>
                </a:moveTo>
                <a:lnTo>
                  <a:pt x="12170031" y="0"/>
                </a:lnTo>
                <a:lnTo>
                  <a:pt x="12170031" y="6845643"/>
                </a:lnTo>
                <a:lnTo>
                  <a:pt x="0" y="6845643"/>
                </a:lnTo>
                <a:lnTo>
                  <a:pt x="0" y="0"/>
                </a:lnTo>
                <a:close/>
              </a:path>
            </a:pathLst>
          </a:custGeom>
          <a:blipFill>
            <a:blip r:embed="rId3"/>
            <a:stretch>
              <a:fillRect/>
            </a:stretch>
          </a:blipFill>
        </p:spPr>
      </p:sp>
      <p:sp>
        <p:nvSpPr>
          <p:cNvPr id="4" name="Freeform 4"/>
          <p:cNvSpPr/>
          <p:nvPr/>
        </p:nvSpPr>
        <p:spPr>
          <a:xfrm>
            <a:off x="-3068571" y="3127069"/>
            <a:ext cx="12123372" cy="6826223"/>
          </a:xfrm>
          <a:custGeom>
            <a:avLst/>
            <a:gdLst/>
            <a:ahLst/>
            <a:cxnLst/>
            <a:rect l="l" t="t" r="r" b="b"/>
            <a:pathLst>
              <a:path w="12123372" h="6826223">
                <a:moveTo>
                  <a:pt x="0" y="0"/>
                </a:moveTo>
                <a:lnTo>
                  <a:pt x="12123372" y="0"/>
                </a:lnTo>
                <a:lnTo>
                  <a:pt x="12123372" y="6826223"/>
                </a:lnTo>
                <a:lnTo>
                  <a:pt x="0" y="6826223"/>
                </a:lnTo>
                <a:lnTo>
                  <a:pt x="0" y="0"/>
                </a:lnTo>
                <a:close/>
              </a:path>
            </a:pathLst>
          </a:custGeom>
          <a:blipFill>
            <a:blip r:embed="rId4"/>
            <a:stretch>
              <a:fillRect l="-110" r="-110"/>
            </a:stretch>
          </a:blipFill>
        </p:spPr>
      </p:sp>
      <p:sp>
        <p:nvSpPr>
          <p:cNvPr id="5" name="TextBox 5"/>
          <p:cNvSpPr txBox="1"/>
          <p:nvPr/>
        </p:nvSpPr>
        <p:spPr>
          <a:xfrm>
            <a:off x="274082" y="282216"/>
            <a:ext cx="1509236" cy="513573"/>
          </a:xfrm>
          <a:prstGeom prst="rect">
            <a:avLst/>
          </a:prstGeom>
        </p:spPr>
        <p:txBody>
          <a:bodyPr lIns="0" tIns="0" rIns="0" bIns="0" rtlCol="0" anchor="t">
            <a:spAutoFit/>
          </a:bodyPr>
          <a:lstStyle/>
          <a:p>
            <a:pPr algn="ctr">
              <a:lnSpc>
                <a:spcPts val="4242"/>
              </a:lnSpc>
              <a:spcBef>
                <a:spcPct val="0"/>
              </a:spcBef>
            </a:pPr>
            <a:r>
              <a:rPr lang="en-US" sz="3030">
                <a:solidFill>
                  <a:srgbClr val="FFFFFF"/>
                </a:solidFill>
                <a:latin typeface="League Spartan"/>
                <a:ea typeface="League Spartan"/>
                <a:cs typeface="League Spartan"/>
                <a:sym typeface="League Spartan"/>
              </a:rPr>
              <a:t>Page 3:</a:t>
            </a:r>
          </a:p>
        </p:txBody>
      </p:sp>
      <p:sp>
        <p:nvSpPr>
          <p:cNvPr id="6" name="TextBox 6"/>
          <p:cNvSpPr txBox="1"/>
          <p:nvPr/>
        </p:nvSpPr>
        <p:spPr>
          <a:xfrm>
            <a:off x="2993115" y="8192997"/>
            <a:ext cx="12170031" cy="138430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League Spartan"/>
                <a:ea typeface="League Spartan"/>
                <a:cs typeface="League Spartan"/>
                <a:sym typeface="League Spartan"/>
              </a:rPr>
              <a:t>Page 3: Shows the captured images of JWST from telescope view point</a:t>
            </a:r>
          </a:p>
        </p:txBody>
      </p:sp>
      <p:sp>
        <p:nvSpPr>
          <p:cNvPr id="7" name="Freeform 7"/>
          <p:cNvSpPr/>
          <p:nvPr/>
        </p:nvSpPr>
        <p:spPr>
          <a:xfrm>
            <a:off x="14574602" y="6767474"/>
            <a:ext cx="3713398" cy="3519526"/>
          </a:xfrm>
          <a:custGeom>
            <a:avLst/>
            <a:gdLst/>
            <a:ahLst/>
            <a:cxnLst/>
            <a:rect l="l" t="t" r="r" b="b"/>
            <a:pathLst>
              <a:path w="3713398" h="3519526">
                <a:moveTo>
                  <a:pt x="0" y="0"/>
                </a:moveTo>
                <a:lnTo>
                  <a:pt x="3713398" y="0"/>
                </a:lnTo>
                <a:lnTo>
                  <a:pt x="3713398" y="3519526"/>
                </a:lnTo>
                <a:lnTo>
                  <a:pt x="0" y="3519526"/>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739" y="0"/>
            <a:ext cx="18419739" cy="10361103"/>
          </a:xfrm>
          <a:custGeom>
            <a:avLst/>
            <a:gdLst/>
            <a:ahLst/>
            <a:cxnLst/>
            <a:rect l="l" t="t" r="r" b="b"/>
            <a:pathLst>
              <a:path w="18419739" h="10361103">
                <a:moveTo>
                  <a:pt x="0" y="0"/>
                </a:moveTo>
                <a:lnTo>
                  <a:pt x="18419739" y="0"/>
                </a:lnTo>
                <a:lnTo>
                  <a:pt x="18419739" y="10361103"/>
                </a:lnTo>
                <a:lnTo>
                  <a:pt x="0" y="10361103"/>
                </a:lnTo>
                <a:lnTo>
                  <a:pt x="0" y="0"/>
                </a:lnTo>
                <a:close/>
              </a:path>
            </a:pathLst>
          </a:custGeom>
          <a:blipFill>
            <a:blip r:embed="rId2"/>
            <a:stretch>
              <a:fillRect t="-13888" b="-13888"/>
            </a:stretch>
          </a:blipFill>
        </p:spPr>
      </p:sp>
      <p:sp>
        <p:nvSpPr>
          <p:cNvPr id="3" name="Freeform 3"/>
          <p:cNvSpPr/>
          <p:nvPr/>
        </p:nvSpPr>
        <p:spPr>
          <a:xfrm>
            <a:off x="3297260" y="1028700"/>
            <a:ext cx="11561741" cy="6503479"/>
          </a:xfrm>
          <a:custGeom>
            <a:avLst/>
            <a:gdLst/>
            <a:ahLst/>
            <a:cxnLst/>
            <a:rect l="l" t="t" r="r" b="b"/>
            <a:pathLst>
              <a:path w="11561741" h="6503479">
                <a:moveTo>
                  <a:pt x="0" y="0"/>
                </a:moveTo>
                <a:lnTo>
                  <a:pt x="11561741" y="0"/>
                </a:lnTo>
                <a:lnTo>
                  <a:pt x="11561741" y="6503479"/>
                </a:lnTo>
                <a:lnTo>
                  <a:pt x="0" y="6503479"/>
                </a:lnTo>
                <a:lnTo>
                  <a:pt x="0" y="0"/>
                </a:lnTo>
                <a:close/>
              </a:path>
            </a:pathLst>
          </a:custGeom>
          <a:blipFill>
            <a:blip r:embed="rId3"/>
            <a:stretch>
              <a:fillRect l="-60" r="-60"/>
            </a:stretch>
          </a:blipFill>
        </p:spPr>
      </p:sp>
      <p:sp>
        <p:nvSpPr>
          <p:cNvPr id="4" name="Freeform 4"/>
          <p:cNvSpPr/>
          <p:nvPr/>
        </p:nvSpPr>
        <p:spPr>
          <a:xfrm>
            <a:off x="13958108" y="727075"/>
            <a:ext cx="3695528" cy="3146258"/>
          </a:xfrm>
          <a:custGeom>
            <a:avLst/>
            <a:gdLst/>
            <a:ahLst/>
            <a:cxnLst/>
            <a:rect l="l" t="t" r="r" b="b"/>
            <a:pathLst>
              <a:path w="3695528" h="3146258">
                <a:moveTo>
                  <a:pt x="0" y="0"/>
                </a:moveTo>
                <a:lnTo>
                  <a:pt x="3695528" y="0"/>
                </a:lnTo>
                <a:lnTo>
                  <a:pt x="3695528" y="3146258"/>
                </a:lnTo>
                <a:lnTo>
                  <a:pt x="0" y="3146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03023" y="160497"/>
            <a:ext cx="1651353" cy="566577"/>
          </a:xfrm>
          <a:prstGeom prst="rect">
            <a:avLst/>
          </a:prstGeom>
        </p:spPr>
        <p:txBody>
          <a:bodyPr lIns="0" tIns="0" rIns="0" bIns="0" rtlCol="0" anchor="t">
            <a:spAutoFit/>
          </a:bodyPr>
          <a:lstStyle/>
          <a:p>
            <a:pPr algn="ctr">
              <a:lnSpc>
                <a:spcPts val="4640"/>
              </a:lnSpc>
              <a:spcBef>
                <a:spcPct val="0"/>
              </a:spcBef>
            </a:pPr>
            <a:r>
              <a:rPr lang="en-US" sz="3314">
                <a:solidFill>
                  <a:srgbClr val="FFFFFF"/>
                </a:solidFill>
                <a:latin typeface="League Spartan"/>
                <a:ea typeface="League Spartan"/>
                <a:cs typeface="League Spartan"/>
                <a:sym typeface="League Spartan"/>
              </a:rPr>
              <a:t>Page 4:</a:t>
            </a:r>
          </a:p>
        </p:txBody>
      </p:sp>
      <p:sp>
        <p:nvSpPr>
          <p:cNvPr id="6" name="TextBox 6"/>
          <p:cNvSpPr txBox="1"/>
          <p:nvPr/>
        </p:nvSpPr>
        <p:spPr>
          <a:xfrm>
            <a:off x="3363130" y="8328816"/>
            <a:ext cx="11561741"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League Spartan"/>
                <a:ea typeface="League Spartan"/>
                <a:cs typeface="League Spartan"/>
                <a:sym typeface="League Spartan"/>
              </a:rPr>
              <a:t>Page 4: Collage of JWST captured images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5633837" y="3086100"/>
            <a:ext cx="7020326" cy="4114800"/>
          </a:xfrm>
          <a:custGeom>
            <a:avLst/>
            <a:gdLst/>
            <a:ahLst/>
            <a:cxnLst/>
            <a:rect l="l" t="t" r="r" b="b"/>
            <a:pathLst>
              <a:path w="7020326" h="4114800">
                <a:moveTo>
                  <a:pt x="0" y="0"/>
                </a:moveTo>
                <a:lnTo>
                  <a:pt x="7020326" y="0"/>
                </a:lnTo>
                <a:lnTo>
                  <a:pt x="7020326" y="4114800"/>
                </a:lnTo>
                <a:lnTo>
                  <a:pt x="0" y="4114800"/>
                </a:lnTo>
                <a:lnTo>
                  <a:pt x="0" y="0"/>
                </a:lnTo>
                <a:close/>
              </a:path>
            </a:pathLst>
          </a:custGeom>
          <a:blipFill>
            <a:blip r:embed="rId3">
              <a:alphaModFix amt="5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0895765" y="5143500"/>
            <a:ext cx="12123372" cy="6826223"/>
          </a:xfrm>
          <a:custGeom>
            <a:avLst/>
            <a:gdLst/>
            <a:ahLst/>
            <a:cxnLst/>
            <a:rect l="l" t="t" r="r" b="b"/>
            <a:pathLst>
              <a:path w="12123372" h="6826223">
                <a:moveTo>
                  <a:pt x="0" y="0"/>
                </a:moveTo>
                <a:lnTo>
                  <a:pt x="12123372" y="0"/>
                </a:lnTo>
                <a:lnTo>
                  <a:pt x="12123372" y="6826223"/>
                </a:lnTo>
                <a:lnTo>
                  <a:pt x="0" y="6826223"/>
                </a:lnTo>
                <a:lnTo>
                  <a:pt x="0" y="0"/>
                </a:lnTo>
                <a:close/>
              </a:path>
            </a:pathLst>
          </a:custGeom>
          <a:blipFill>
            <a:blip r:embed="rId5"/>
            <a:stretch>
              <a:fillRect/>
            </a:stretch>
          </a:blipFill>
        </p:spPr>
      </p:sp>
      <p:sp>
        <p:nvSpPr>
          <p:cNvPr id="5" name="TextBox 5"/>
          <p:cNvSpPr txBox="1"/>
          <p:nvPr/>
        </p:nvSpPr>
        <p:spPr>
          <a:xfrm>
            <a:off x="517061" y="1097351"/>
            <a:ext cx="17253879" cy="8025623"/>
          </a:xfrm>
          <a:prstGeom prst="rect">
            <a:avLst/>
          </a:prstGeom>
        </p:spPr>
        <p:txBody>
          <a:bodyPr lIns="0" tIns="0" rIns="0" bIns="0" rtlCol="0" anchor="t">
            <a:spAutoFit/>
          </a:bodyPr>
          <a:lstStyle/>
          <a:p>
            <a:pPr marL="762255" lvl="1" indent="-381128" algn="just">
              <a:lnSpc>
                <a:spcPts val="4942"/>
              </a:lnSpc>
              <a:buFont typeface="Arial"/>
              <a:buChar char="•"/>
            </a:pPr>
            <a:r>
              <a:rPr lang="en-US" sz="3530">
                <a:solidFill>
                  <a:srgbClr val="FFFFFF"/>
                </a:solidFill>
                <a:latin typeface="League Spartan"/>
                <a:ea typeface="League Spartan"/>
                <a:cs typeface="League Spartan"/>
                <a:sym typeface="League Spartan"/>
              </a:rPr>
              <a:t>Engaging Visuals: The collage of JWST images provides a compelling overview of the telescope's groundbreaking discoveries, sparking curiosity and wonder.</a:t>
            </a:r>
          </a:p>
          <a:p>
            <a:pPr marL="762255" lvl="1" indent="-381128" algn="just">
              <a:lnSpc>
                <a:spcPts val="4942"/>
              </a:lnSpc>
              <a:buFont typeface="Arial"/>
              <a:buChar char="•"/>
            </a:pPr>
            <a:r>
              <a:rPr lang="en-US" sz="3530">
                <a:solidFill>
                  <a:srgbClr val="FFFFFF"/>
                </a:solidFill>
                <a:latin typeface="League Spartan"/>
                <a:ea typeface="League Spartan"/>
                <a:cs typeface="League Spartan"/>
                <a:sym typeface="League Spartan"/>
              </a:rPr>
              <a:t>Immersive Experience: The simulated telescope viewpoint offers a unique perspective, allowing visitors to feel as if they are looking out into the vast expanse of the universe.</a:t>
            </a:r>
          </a:p>
          <a:p>
            <a:pPr marL="762255" lvl="1" indent="-381128" algn="just">
              <a:lnSpc>
                <a:spcPts val="4942"/>
              </a:lnSpc>
              <a:spcBef>
                <a:spcPct val="0"/>
              </a:spcBef>
              <a:buFont typeface="Arial"/>
              <a:buChar char="•"/>
            </a:pPr>
            <a:r>
              <a:rPr lang="en-US" sz="3530">
                <a:solidFill>
                  <a:srgbClr val="FFFFFF"/>
                </a:solidFill>
                <a:latin typeface="League Spartan"/>
                <a:ea typeface="League Spartan"/>
                <a:cs typeface="League Spartan"/>
                <a:sym typeface="League Spartan"/>
              </a:rPr>
              <a:t>Effective Use of Web Technologies: </a:t>
            </a:r>
            <a:r>
              <a:rPr lang="en-US" sz="3530" b="1">
                <a:solidFill>
                  <a:srgbClr val="FFFFFF"/>
                </a:solidFill>
                <a:latin typeface="League Spartan"/>
                <a:ea typeface="League Spartan"/>
                <a:cs typeface="League Spartan"/>
                <a:sym typeface="League Spartan"/>
              </a:rPr>
              <a:t>Your skillful application of HTML, CSS, and JavaScript has resulted in a visually appealing and interactive website.</a:t>
            </a:r>
          </a:p>
          <a:p>
            <a:pPr algn="just">
              <a:lnSpc>
                <a:spcPts val="4942"/>
              </a:lnSpc>
              <a:spcBef>
                <a:spcPct val="0"/>
              </a:spcBef>
            </a:pPr>
            <a:r>
              <a:rPr lang="en-US" sz="3530" b="1">
                <a:solidFill>
                  <a:srgbClr val="FFFFFF"/>
                </a:solidFill>
                <a:latin typeface="League Spartan"/>
                <a:ea typeface="League Spartan"/>
                <a:cs typeface="League Spartan"/>
                <a:sym typeface="League Spartan"/>
              </a:rPr>
              <a:t>By combining the power of technology with the beauty of astronomy,                          your website has become a valuable resource for anyone interested in  exploring the mysteries of the cosmos.</a:t>
            </a:r>
          </a:p>
          <a:p>
            <a:pPr algn="just">
              <a:lnSpc>
                <a:spcPts val="4942"/>
              </a:lnSpc>
              <a:spcBef>
                <a:spcPct val="0"/>
              </a:spcBef>
            </a:pPr>
            <a:endParaRPr lang="en-US" sz="3530" b="1">
              <a:solidFill>
                <a:srgbClr val="FFFFFF"/>
              </a:solidFill>
              <a:latin typeface="League Spartan"/>
              <a:ea typeface="League Spartan"/>
              <a:cs typeface="League Spartan"/>
              <a:sym typeface="League Spartan"/>
            </a:endParaRPr>
          </a:p>
        </p:txBody>
      </p:sp>
      <p:sp>
        <p:nvSpPr>
          <p:cNvPr id="6" name="TextBox 6"/>
          <p:cNvSpPr txBox="1"/>
          <p:nvPr/>
        </p:nvSpPr>
        <p:spPr>
          <a:xfrm>
            <a:off x="184276" y="152111"/>
            <a:ext cx="3039666"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League Spartan"/>
                <a:ea typeface="League Spartan"/>
                <a:cs typeface="League Spartan"/>
                <a:sym typeface="League Spartan"/>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422</Words>
  <Application>Microsoft Office PowerPoint</Application>
  <PresentationFormat>Custom</PresentationFormat>
  <Paragraphs>29</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NASA APP CHALLENGE</dc:title>
  <cp:lastModifiedBy>ansh sathliya</cp:lastModifiedBy>
  <cp:revision>3</cp:revision>
  <dcterms:created xsi:type="dcterms:W3CDTF">2006-08-16T00:00:00Z</dcterms:created>
  <dcterms:modified xsi:type="dcterms:W3CDTF">2024-10-06T03:43:00Z</dcterms:modified>
  <dc:identifier>DAGSuGO4MlY</dc:identifier>
</cp:coreProperties>
</file>